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84" r:id="rId3"/>
    <p:sldId id="285" r:id="rId4"/>
    <p:sldId id="257" r:id="rId5"/>
    <p:sldId id="272" r:id="rId6"/>
    <p:sldId id="273" r:id="rId7"/>
    <p:sldId id="276" r:id="rId8"/>
    <p:sldId id="277" r:id="rId9"/>
    <p:sldId id="270" r:id="rId10"/>
    <p:sldId id="278" r:id="rId11"/>
    <p:sldId id="267" r:id="rId12"/>
    <p:sldId id="28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514" autoAdjust="0"/>
  </p:normalViewPr>
  <p:slideViewPr>
    <p:cSldViewPr snapToGrid="0" snapToObjects="1">
      <p:cViewPr>
        <p:scale>
          <a:sx n="97" d="100"/>
          <a:sy n="97" d="100"/>
        </p:scale>
        <p:origin x="-203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6526599-D8E3-6949-BD18-F710BBCCBA67}" type="datetimeFigureOut">
              <a:rPr lang="en-US" smtClean="0"/>
              <a:pPr/>
              <a:t>2/27/2017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1017F5B-A16E-5B47-B22A-7D0E99256A0A}" type="slidenum">
              <a:rPr lang="en-GB" smtClean="0"/>
              <a:pPr/>
              <a:t>‹#›</a:t>
            </a:fld>
            <a:endParaRPr lang="en-GB"/>
          </a:p>
        </p:txBody>
      </p:sp>
    </p:spTree>
    <p:extLst>
      <p:ext uri="{BB962C8B-B14F-4D97-AF65-F5344CB8AC3E}">
        <p14:creationId xmlns:p14="http://schemas.microsoft.com/office/powerpoint/2010/main" val="2965574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3B6421-79BC-C444-90F5-1B16E4C9C62C}" type="datetimeFigureOut">
              <a:rPr lang="en-US" smtClean="0"/>
              <a:pPr/>
              <a:t>2/27/2017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66F248-8E2E-D94F-AF9A-608AA62CE79D}" type="slidenum">
              <a:rPr lang="en-US" smtClean="0"/>
              <a:pPr/>
              <a:t>‹#›</a:t>
            </a:fld>
            <a:endParaRPr lang="en-US"/>
          </a:p>
        </p:txBody>
      </p:sp>
    </p:spTree>
    <p:extLst>
      <p:ext uri="{BB962C8B-B14F-4D97-AF65-F5344CB8AC3E}">
        <p14:creationId xmlns:p14="http://schemas.microsoft.com/office/powerpoint/2010/main" val="395638249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4</a:t>
            </a:fld>
            <a:endParaRPr lang="en-US"/>
          </a:p>
        </p:txBody>
      </p:sp>
    </p:spTree>
    <p:extLst>
      <p:ext uri="{BB962C8B-B14F-4D97-AF65-F5344CB8AC3E}">
        <p14:creationId xmlns:p14="http://schemas.microsoft.com/office/powerpoint/2010/main" val="3917677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endParaRPr lang="en-US"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endParaRPr lang="en-US"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GB"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mj-lt"/>
              <a:buNone/>
            </a:pPr>
            <a:endParaRPr lang="en-GB" dirty="0"/>
          </a:p>
        </p:txBody>
      </p:sp>
      <p:sp>
        <p:nvSpPr>
          <p:cNvPr id="4" name="Slide Number Placeholder 3"/>
          <p:cNvSpPr>
            <a:spLocks noGrp="1"/>
          </p:cNvSpPr>
          <p:nvPr>
            <p:ph type="sldNum" sz="quarter" idx="10"/>
          </p:nvPr>
        </p:nvSpPr>
        <p:spPr/>
        <p:txBody>
          <a:bodyPr/>
          <a:lstStyle/>
          <a:p>
            <a:fld id="{9266F248-8E2E-D94F-AF9A-608AA62CE79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B53AB467-A29E-1349-8882-8A8AB99DE356}"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1317264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53AB467-A29E-1349-8882-8A8AB99DE356}"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3470128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53AB467-A29E-1349-8882-8A8AB99DE356}"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2068753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53AB467-A29E-1349-8882-8A8AB99DE356}"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3248660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B53AB467-A29E-1349-8882-8A8AB99DE356}" type="datetimeFigureOut">
              <a:rPr lang="en-US" smtClean="0"/>
              <a:pPr/>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52037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B53AB467-A29E-1349-8882-8A8AB99DE356}"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2285926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B53AB467-A29E-1349-8882-8A8AB99DE356}" type="datetimeFigureOut">
              <a:rPr lang="en-US" smtClean="0"/>
              <a:pPr/>
              <a:t>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3499048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B53AB467-A29E-1349-8882-8A8AB99DE356}" type="datetimeFigureOut">
              <a:rPr lang="en-US" smtClean="0"/>
              <a:pPr/>
              <a:t>2/27/2017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306073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3AB467-A29E-1349-8882-8A8AB99DE356}" type="datetimeFigureOut">
              <a:rPr lang="en-US" smtClean="0"/>
              <a:pPr/>
              <a:t>2/27/2017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2428809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53AB467-A29E-1349-8882-8A8AB99DE356}"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4276598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53AB467-A29E-1349-8882-8A8AB99DE356}" type="datetimeFigureOut">
              <a:rPr lang="en-US" smtClean="0"/>
              <a:pPr/>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C55F76-34DB-A741-951F-9A00C0ABC2B2}" type="slidenum">
              <a:rPr lang="en-US" smtClean="0"/>
              <a:pPr/>
              <a:t>‹#›</a:t>
            </a:fld>
            <a:endParaRPr lang="en-US"/>
          </a:p>
        </p:txBody>
      </p:sp>
    </p:spTree>
    <p:extLst>
      <p:ext uri="{BB962C8B-B14F-4D97-AF65-F5344CB8AC3E}">
        <p14:creationId xmlns:p14="http://schemas.microsoft.com/office/powerpoint/2010/main" val="107251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3AB467-A29E-1349-8882-8A8AB99DE356}" type="datetimeFigureOut">
              <a:rPr lang="en-US" smtClean="0"/>
              <a:pPr/>
              <a:t>2/27/2017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55F76-34DB-A741-951F-9A00C0ABC2B2}" type="slidenum">
              <a:rPr lang="en-US" smtClean="0"/>
              <a:pPr/>
              <a:t>‹#›</a:t>
            </a:fld>
            <a:endParaRPr lang="en-US"/>
          </a:p>
        </p:txBody>
      </p:sp>
    </p:spTree>
    <p:extLst>
      <p:ext uri="{BB962C8B-B14F-4D97-AF65-F5344CB8AC3E}">
        <p14:creationId xmlns:p14="http://schemas.microsoft.com/office/powerpoint/2010/main" val="479383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b="1" dirty="0" smtClean="0">
                <a:solidFill>
                  <a:srgbClr val="FF0000"/>
                </a:solidFill>
              </a:rPr>
              <a:t>Altrincham Football Club</a:t>
            </a:r>
            <a:endParaRPr lang="en-GB" b="1" dirty="0">
              <a:solidFill>
                <a:srgbClr val="FF0000"/>
              </a:solidFill>
            </a:endParaRPr>
          </a:p>
        </p:txBody>
      </p:sp>
      <p:sp>
        <p:nvSpPr>
          <p:cNvPr id="3" name="Subtitle 2"/>
          <p:cNvSpPr>
            <a:spLocks noGrp="1"/>
          </p:cNvSpPr>
          <p:nvPr>
            <p:ph type="subTitle" idx="1"/>
          </p:nvPr>
        </p:nvSpPr>
        <p:spPr>
          <a:xfrm>
            <a:off x="1371600" y="3886200"/>
            <a:ext cx="6400800" cy="2822678"/>
          </a:xfrm>
        </p:spPr>
        <p:txBody>
          <a:bodyPr>
            <a:normAutofit/>
          </a:bodyPr>
          <a:lstStyle/>
          <a:p>
            <a:r>
              <a:rPr lang="en-GB" sz="3600" b="1" dirty="0" smtClean="0">
                <a:solidFill>
                  <a:srgbClr val="FF0000"/>
                </a:solidFill>
              </a:rPr>
              <a:t>Strategic Review</a:t>
            </a:r>
          </a:p>
          <a:p>
            <a:r>
              <a:rPr lang="en-GB" sz="2400" dirty="0" smtClean="0">
                <a:solidFill>
                  <a:srgbClr val="FF0000"/>
                </a:solidFill>
              </a:rPr>
              <a:t>Pete Foster, Nicky Watmore</a:t>
            </a:r>
          </a:p>
          <a:p>
            <a:endParaRPr lang="en-GB" dirty="0" smtClean="0">
              <a:solidFill>
                <a:srgbClr val="FF0000"/>
              </a:solidFill>
            </a:endParaRPr>
          </a:p>
          <a:p>
            <a:endParaRPr lang="en-GB" sz="1600" dirty="0" smtClean="0">
              <a:solidFill>
                <a:srgbClr val="FF0000"/>
              </a:solidFill>
            </a:endParaRPr>
          </a:p>
          <a:p>
            <a:endParaRPr lang="en-GB" sz="1600" dirty="0" smtClean="0">
              <a:solidFill>
                <a:srgbClr val="FF0000"/>
              </a:solidFill>
            </a:endParaRPr>
          </a:p>
          <a:p>
            <a:r>
              <a:rPr lang="en-GB" sz="1600" dirty="0" smtClean="0">
                <a:solidFill>
                  <a:srgbClr val="FF0000"/>
                </a:solidFill>
              </a:rPr>
              <a:t>26 February 2017</a:t>
            </a:r>
            <a:endParaRPr lang="en-GB" sz="1600" dirty="0">
              <a:solidFill>
                <a:srgbClr val="FF0000"/>
              </a:solidFill>
            </a:endParaRPr>
          </a:p>
        </p:txBody>
      </p:sp>
    </p:spTree>
    <p:extLst>
      <p:ext uri="{BB962C8B-B14F-4D97-AF65-F5344CB8AC3E}">
        <p14:creationId xmlns:p14="http://schemas.microsoft.com/office/powerpoint/2010/main" val="33681879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899" y="274638"/>
            <a:ext cx="8229600" cy="1143000"/>
          </a:xfrm>
        </p:spPr>
        <p:txBody>
          <a:bodyPr>
            <a:normAutofit fontScale="90000"/>
          </a:bodyPr>
          <a:lstStyle/>
          <a:p>
            <a:pPr defTabSz="370331">
              <a:defRPr sz="3500"/>
            </a:pPr>
            <a:r>
              <a:rPr lang="en-US" b="1" dirty="0" smtClean="0">
                <a:solidFill>
                  <a:srgbClr val="FF0000"/>
                </a:solidFill>
              </a:rPr>
              <a:t>And so….</a:t>
            </a:r>
            <a:br>
              <a:rPr lang="en-US" b="1" dirty="0" smtClean="0">
                <a:solidFill>
                  <a:srgbClr val="FF0000"/>
                </a:solidFill>
              </a:rPr>
            </a:br>
            <a:r>
              <a:rPr lang="en-US" b="1" dirty="0" smtClean="0">
                <a:solidFill>
                  <a:srgbClr val="FF0000"/>
                </a:solidFill>
              </a:rPr>
              <a:t>(based on the information provided)</a:t>
            </a:r>
            <a:endParaRPr lang="en-US" dirty="0"/>
          </a:p>
        </p:txBody>
      </p:sp>
      <p:sp>
        <p:nvSpPr>
          <p:cNvPr id="3" name="Content Placeholder 2"/>
          <p:cNvSpPr>
            <a:spLocks noGrp="1"/>
          </p:cNvSpPr>
          <p:nvPr>
            <p:ph idx="1"/>
          </p:nvPr>
        </p:nvSpPr>
        <p:spPr/>
        <p:txBody>
          <a:bodyPr>
            <a:normAutofit fontScale="32500" lnSpcReduction="20000"/>
          </a:bodyPr>
          <a:lstStyle/>
          <a:p>
            <a:pPr marL="514350" indent="-514350" defTabSz="211957">
              <a:spcBef>
                <a:spcPts val="300"/>
              </a:spcBef>
              <a:buFont typeface="+mj-lt"/>
              <a:buAutoNum type="arabicPeriod" startAt="2"/>
              <a:defRPr sz="1220"/>
            </a:pPr>
            <a:r>
              <a:rPr lang="en-GB" sz="9600" dirty="0" smtClean="0"/>
              <a:t>Restore the on-field success of the men’s 1st team</a:t>
            </a:r>
          </a:p>
          <a:p>
            <a:pPr marL="514350" indent="-514350" defTabSz="211957">
              <a:spcBef>
                <a:spcPts val="300"/>
              </a:spcBef>
              <a:buFont typeface="+mj-lt"/>
              <a:buAutoNum type="arabicPeriod" startAt="2"/>
              <a:defRPr sz="1220"/>
            </a:pPr>
            <a:r>
              <a:rPr lang="en-GB" sz="9600" dirty="0" smtClean="0"/>
              <a:t>Refresh the Board</a:t>
            </a:r>
          </a:p>
          <a:p>
            <a:pPr marL="514350" indent="-514350" defTabSz="211957">
              <a:spcBef>
                <a:spcPts val="300"/>
              </a:spcBef>
              <a:buFont typeface="+mj-lt"/>
              <a:buAutoNum type="arabicPeriod" startAt="2"/>
              <a:defRPr sz="1220"/>
            </a:pPr>
            <a:r>
              <a:rPr lang="en-GB" sz="9600" dirty="0" smtClean="0"/>
              <a:t>Re-establish stakeholder relations</a:t>
            </a:r>
          </a:p>
          <a:p>
            <a:pPr marL="514350" indent="-514350" defTabSz="211957">
              <a:spcBef>
                <a:spcPts val="300"/>
              </a:spcBef>
              <a:buFont typeface="+mj-lt"/>
              <a:buAutoNum type="arabicPeriod" startAt="2"/>
              <a:defRPr sz="1220"/>
            </a:pPr>
            <a:r>
              <a:rPr lang="en-GB" sz="9600" dirty="0" smtClean="0"/>
              <a:t>Develop a management structure below board level and conduct sustained volunteer recruitment drive</a:t>
            </a:r>
          </a:p>
          <a:p>
            <a:pPr marL="514350" indent="-514350" defTabSz="211957">
              <a:spcBef>
                <a:spcPts val="300"/>
              </a:spcBef>
              <a:buFont typeface="+mj-lt"/>
              <a:buAutoNum type="arabicPeriod" startAt="2"/>
              <a:defRPr sz="1220"/>
            </a:pPr>
            <a:r>
              <a:rPr lang="en-GB" sz="9600" dirty="0" smtClean="0"/>
              <a:t>Develop, publish, implement and report against a five year plan for the Club</a:t>
            </a:r>
          </a:p>
          <a:p>
            <a:pPr marL="514350" indent="-514350" defTabSz="211957">
              <a:spcBef>
                <a:spcPts val="300"/>
              </a:spcBef>
              <a:buFont typeface="+mj-lt"/>
              <a:buAutoNum type="arabicPeriod" startAt="2"/>
              <a:defRPr sz="1220"/>
            </a:pPr>
            <a:r>
              <a:rPr lang="en-GB" sz="9600" dirty="0" smtClean="0"/>
              <a:t>Put in place a programme of diversity and inclusion</a:t>
            </a:r>
          </a:p>
          <a:p>
            <a:endParaRPr lang="en-GB" sz="9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Strategic Review –  Closing Remarks</a:t>
            </a:r>
          </a:p>
        </p:txBody>
      </p:sp>
      <p:sp>
        <p:nvSpPr>
          <p:cNvPr id="3" name="Content Placeholder 2"/>
          <p:cNvSpPr>
            <a:spLocks noGrp="1"/>
          </p:cNvSpPr>
          <p:nvPr>
            <p:ph idx="1"/>
          </p:nvPr>
        </p:nvSpPr>
        <p:spPr/>
        <p:txBody>
          <a:bodyPr>
            <a:normAutofit fontScale="77500" lnSpcReduction="20000"/>
          </a:bodyPr>
          <a:lstStyle/>
          <a:p>
            <a:r>
              <a:rPr lang="en-US" sz="4400" dirty="0"/>
              <a:t>A</a:t>
            </a:r>
            <a:r>
              <a:rPr lang="en-US" sz="4400" dirty="0" smtClean="0"/>
              <a:t>t times of stress many issues come to a head, this is evident at the Club now</a:t>
            </a:r>
          </a:p>
          <a:p>
            <a:r>
              <a:rPr lang="en-US" sz="4400" dirty="0" smtClean="0"/>
              <a:t>If results had been ok, we would not be here giving this presentation. However that does not mean we should not be here, many issues would have been present irrelevant of results</a:t>
            </a:r>
          </a:p>
          <a:p>
            <a:r>
              <a:rPr lang="en-US" sz="4400" dirty="0" smtClean="0"/>
              <a:t>It is now up to the board to decide how to react to the content and consider the Club’s next steps</a:t>
            </a:r>
          </a:p>
        </p:txBody>
      </p:sp>
    </p:spTree>
    <p:extLst>
      <p:ext uri="{BB962C8B-B14F-4D97-AF65-F5344CB8AC3E}">
        <p14:creationId xmlns:p14="http://schemas.microsoft.com/office/powerpoint/2010/main" val="243585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90794"/>
          </a:xfrm>
        </p:spPr>
        <p:txBody>
          <a:bodyPr>
            <a:normAutofit fontScale="90000"/>
          </a:bodyPr>
          <a:lstStyle/>
          <a:p>
            <a:r>
              <a:rPr lang="en-GB" b="1" dirty="0">
                <a:solidFill>
                  <a:srgbClr val="FF0000"/>
                </a:solidFill>
              </a:rPr>
              <a:t>Altrincham Football </a:t>
            </a:r>
            <a:r>
              <a:rPr lang="en-GB" b="1" dirty="0" smtClean="0">
                <a:solidFill>
                  <a:srgbClr val="FF0000"/>
                </a:solidFill>
              </a:rPr>
              <a:t>Club</a:t>
            </a:r>
            <a:br>
              <a:rPr lang="en-GB" b="1" dirty="0" smtClean="0">
                <a:solidFill>
                  <a:srgbClr val="FF0000"/>
                </a:solidFill>
              </a:rPr>
            </a:br>
            <a:r>
              <a:rPr lang="en-GB" b="1" dirty="0">
                <a:solidFill>
                  <a:srgbClr val="FF0000"/>
                </a:solidFill>
              </a:rPr>
              <a:t>Strategic Review</a:t>
            </a:r>
            <a:br>
              <a:rPr lang="en-GB" b="1" dirty="0">
                <a:solidFill>
                  <a:srgbClr val="FF0000"/>
                </a:solidFill>
              </a:rPr>
            </a:br>
            <a:endParaRPr lang="en-US" dirty="0"/>
          </a:p>
        </p:txBody>
      </p:sp>
      <p:sp>
        <p:nvSpPr>
          <p:cNvPr id="3" name="Content Placeholder 2"/>
          <p:cNvSpPr>
            <a:spLocks noGrp="1"/>
          </p:cNvSpPr>
          <p:nvPr>
            <p:ph idx="1"/>
          </p:nvPr>
        </p:nvSpPr>
        <p:spPr/>
        <p:txBody>
          <a:bodyPr>
            <a:normAutofit/>
          </a:bodyPr>
          <a:lstStyle/>
          <a:p>
            <a:pPr marL="0" indent="0" algn="ctr">
              <a:buNone/>
            </a:pPr>
            <a:endParaRPr lang="en-US" sz="4800" b="1" dirty="0">
              <a:solidFill>
                <a:srgbClr val="FF0000"/>
              </a:solidFill>
            </a:endParaRPr>
          </a:p>
          <a:p>
            <a:pPr marL="0" indent="0" algn="ctr">
              <a:buNone/>
            </a:pPr>
            <a:r>
              <a:rPr lang="en-US" sz="4800" b="1" dirty="0" smtClean="0">
                <a:solidFill>
                  <a:srgbClr val="FF0000"/>
                </a:solidFill>
              </a:rPr>
              <a:t>Thank you</a:t>
            </a:r>
            <a:endParaRPr lang="en-US" sz="4800" b="1" dirty="0">
              <a:solidFill>
                <a:srgbClr val="FF0000"/>
              </a:solidFill>
            </a:endParaRPr>
          </a:p>
        </p:txBody>
      </p:sp>
    </p:spTree>
    <p:extLst>
      <p:ext uri="{BB962C8B-B14F-4D97-AF65-F5344CB8AC3E}">
        <p14:creationId xmlns:p14="http://schemas.microsoft.com/office/powerpoint/2010/main" val="3680669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 Mistake</a:t>
            </a:r>
            <a:endParaRPr lang="en-US" b="1" dirty="0">
              <a:solidFill>
                <a:srgbClr val="FF0000"/>
              </a:solidFill>
            </a:endParaRPr>
          </a:p>
        </p:txBody>
      </p:sp>
      <p:pic>
        <p:nvPicPr>
          <p:cNvPr id="4" name="Content Placeholder 3" descr="Screen Shot 2017-02-25 at 12.26.46.png"/>
          <p:cNvPicPr>
            <a:picLocks noGrp="1" noChangeAspect="1"/>
          </p:cNvPicPr>
          <p:nvPr>
            <p:ph idx="1"/>
          </p:nvPr>
        </p:nvPicPr>
        <p:blipFill>
          <a:blip r:embed="rId3"/>
          <a:srcRect l="-3353" r="-3353"/>
          <a:stretch>
            <a:fillRect/>
          </a:stretch>
        </p:blipFill>
        <p:spPr/>
      </p:pic>
      <p:sp>
        <p:nvSpPr>
          <p:cNvPr id="7" name="Donut 6"/>
          <p:cNvSpPr/>
          <p:nvPr/>
        </p:nvSpPr>
        <p:spPr>
          <a:xfrm>
            <a:off x="1179286" y="2412999"/>
            <a:ext cx="707572" cy="1941286"/>
          </a:xfrm>
          <a:prstGeom prst="donut">
            <a:avLst/>
          </a:prstGeom>
          <a:solidFill>
            <a:srgbClr val="FF0000"/>
          </a:solidFill>
          <a:ln>
            <a:solidFill>
              <a:srgbClr val="FF0000"/>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Correction</a:t>
            </a:r>
            <a:endParaRPr lang="en-US" b="1" dirty="0">
              <a:solidFill>
                <a:srgbClr val="FF0000"/>
              </a:solidFill>
            </a:endParaRPr>
          </a:p>
        </p:txBody>
      </p:sp>
      <p:pic>
        <p:nvPicPr>
          <p:cNvPr id="4" name="Content Placeholder 3" descr="Screen Shot 2017-02-25 at 12.26.56.png"/>
          <p:cNvPicPr>
            <a:picLocks noGrp="1" noChangeAspect="1"/>
          </p:cNvPicPr>
          <p:nvPr>
            <p:ph idx="1"/>
          </p:nvPr>
        </p:nvPicPr>
        <p:blipFill>
          <a:blip r:embed="rId3"/>
          <a:srcRect l="-4682" r="-4682"/>
          <a:stretch>
            <a:fillRect/>
          </a:stretch>
        </p:blip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Strategic Review – Background</a:t>
            </a:r>
          </a:p>
        </p:txBody>
      </p:sp>
      <p:sp>
        <p:nvSpPr>
          <p:cNvPr id="3" name="Content Placeholder 2"/>
          <p:cNvSpPr>
            <a:spLocks noGrp="1"/>
          </p:cNvSpPr>
          <p:nvPr>
            <p:ph idx="1"/>
          </p:nvPr>
        </p:nvSpPr>
        <p:spPr/>
        <p:txBody>
          <a:bodyPr>
            <a:normAutofit/>
          </a:bodyPr>
          <a:lstStyle/>
          <a:p>
            <a:r>
              <a:rPr lang="en-US" dirty="0" smtClean="0"/>
              <a:t>Around 100 Interviews/Questionnaires/Surveys</a:t>
            </a:r>
          </a:p>
          <a:p>
            <a:r>
              <a:rPr lang="en-US" dirty="0" smtClean="0"/>
              <a:t>Fans, Sponsors, Directors, Players, Volunteers</a:t>
            </a:r>
          </a:p>
          <a:p>
            <a:r>
              <a:rPr lang="en-US" dirty="0" smtClean="0"/>
              <a:t>Lots of different views,</a:t>
            </a:r>
            <a:r>
              <a:rPr lang="en-US" dirty="0" smtClean="0">
                <a:solidFill>
                  <a:srgbClr val="0000FF"/>
                </a:solidFill>
              </a:rPr>
              <a:t> </a:t>
            </a:r>
            <a:r>
              <a:rPr lang="en-US" dirty="0" smtClean="0"/>
              <a:t>many common themes, some diametrically opposed</a:t>
            </a:r>
          </a:p>
          <a:p>
            <a:r>
              <a:rPr lang="en-US" dirty="0" smtClean="0"/>
              <a:t>Lots of ideas and suggestions</a:t>
            </a:r>
          </a:p>
          <a:p>
            <a:r>
              <a:rPr lang="en-US" dirty="0" smtClean="0"/>
              <a:t>Thank you to all who contributed</a:t>
            </a:r>
          </a:p>
        </p:txBody>
      </p:sp>
    </p:spTree>
    <p:extLst>
      <p:ext uri="{BB962C8B-B14F-4D97-AF65-F5344CB8AC3E}">
        <p14:creationId xmlns:p14="http://schemas.microsoft.com/office/powerpoint/2010/main" val="1735559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Shape 112"/>
          <p:cNvSpPr>
            <a:spLocks noGrp="1"/>
          </p:cNvSpPr>
          <p:nvPr>
            <p:ph type="title"/>
          </p:nvPr>
        </p:nvSpPr>
        <p:spPr>
          <a:xfrm>
            <a:off x="457200" y="274638"/>
            <a:ext cx="8229600" cy="1143001"/>
          </a:xfrm>
          <a:prstGeom prst="rect">
            <a:avLst/>
          </a:prstGeom>
        </p:spPr>
        <p:txBody>
          <a:bodyPr/>
          <a:lstStyle/>
          <a:p>
            <a:r>
              <a:rPr b="1" dirty="0">
                <a:solidFill>
                  <a:srgbClr val="FF0000"/>
                </a:solidFill>
              </a:rPr>
              <a:t>Strengths/Opportunities</a:t>
            </a:r>
          </a:p>
        </p:txBody>
      </p:sp>
      <p:sp>
        <p:nvSpPr>
          <p:cNvPr id="113" name="Shape 113"/>
          <p:cNvSpPr>
            <a:spLocks noGrp="1"/>
          </p:cNvSpPr>
          <p:nvPr>
            <p:ph type="body" idx="1"/>
          </p:nvPr>
        </p:nvSpPr>
        <p:spPr>
          <a:xfrm>
            <a:off x="457200" y="1600200"/>
            <a:ext cx="8229600" cy="4525963"/>
          </a:xfrm>
          <a:prstGeom prst="rect">
            <a:avLst/>
          </a:prstGeom>
        </p:spPr>
        <p:txBody>
          <a:bodyPr>
            <a:normAutofit fontScale="70000" lnSpcReduction="20000"/>
          </a:bodyPr>
          <a:lstStyle/>
          <a:p>
            <a:pPr marL="264031" indent="-264031" defTabSz="352042">
              <a:spcBef>
                <a:spcPts val="500"/>
              </a:spcBef>
              <a:defRPr sz="1500"/>
            </a:pPr>
            <a:r>
              <a:rPr sz="2800" dirty="0"/>
              <a:t>Financially the football club is seen by most to be very well run </a:t>
            </a:r>
            <a:endParaRPr sz="2800" dirty="0" smtClean="0"/>
          </a:p>
          <a:p>
            <a:pPr marL="264031" indent="-264031" defTabSz="352042">
              <a:spcBef>
                <a:spcPts val="500"/>
              </a:spcBef>
              <a:defRPr sz="1500"/>
            </a:pPr>
            <a:r>
              <a:rPr sz="2800" dirty="0"/>
              <a:t>Community Sports Hall and Stadium </a:t>
            </a:r>
            <a:r>
              <a:rPr sz="2800" dirty="0" smtClean="0"/>
              <a:t>Improvement</a:t>
            </a:r>
            <a:r>
              <a:rPr lang="en-GB" sz="2800" dirty="0" err="1" smtClean="0"/>
              <a:t>s</a:t>
            </a:r>
            <a:r>
              <a:rPr sz="2800" dirty="0" smtClean="0"/>
              <a:t> </a:t>
            </a:r>
            <a:r>
              <a:rPr sz="2800" dirty="0"/>
              <a:t>are widely seen as a big success,</a:t>
            </a:r>
            <a:r>
              <a:rPr sz="2800" dirty="0" smtClean="0"/>
              <a:t> contributing </a:t>
            </a:r>
            <a:r>
              <a:rPr lang="en-GB" sz="2800" dirty="0" smtClean="0"/>
              <a:t>to the </a:t>
            </a:r>
            <a:r>
              <a:rPr lang="en-GB" sz="2800" dirty="0" err="1" smtClean="0"/>
              <a:t>fanbase</a:t>
            </a:r>
            <a:r>
              <a:rPr lang="en-GB" sz="2800" dirty="0" smtClean="0"/>
              <a:t> and circa </a:t>
            </a:r>
            <a:r>
              <a:rPr sz="2800" dirty="0" smtClean="0"/>
              <a:t>£</a:t>
            </a:r>
            <a:r>
              <a:rPr lang="en-GB" sz="2800" dirty="0" smtClean="0"/>
              <a:t>6</a:t>
            </a:r>
            <a:r>
              <a:rPr sz="2800" dirty="0" smtClean="0"/>
              <a:t>0K </a:t>
            </a:r>
            <a:r>
              <a:rPr sz="2800" dirty="0"/>
              <a:t>per annum directly to Club </a:t>
            </a:r>
            <a:r>
              <a:rPr sz="2800" dirty="0" smtClean="0"/>
              <a:t>funds</a:t>
            </a:r>
          </a:p>
          <a:p>
            <a:pPr marL="264031" indent="-264031" defTabSz="352042">
              <a:spcBef>
                <a:spcPts val="500"/>
              </a:spcBef>
              <a:defRPr sz="1500"/>
            </a:pPr>
            <a:r>
              <a:rPr sz="2800" dirty="0"/>
              <a:t>The ethos of the Club - volunteer led, family-friendly feel, loyal fanbase, community oriented, proud history etc - is what the vast majority of stakeholders like about the Club and wish to </a:t>
            </a:r>
            <a:r>
              <a:rPr sz="2800" dirty="0" smtClean="0"/>
              <a:t>maintain</a:t>
            </a:r>
          </a:p>
          <a:p>
            <a:pPr marL="264031" indent="-264031" defTabSz="352042">
              <a:spcBef>
                <a:spcPts val="500"/>
              </a:spcBef>
              <a:defRPr sz="1500"/>
            </a:pPr>
            <a:r>
              <a:rPr sz="2800" dirty="0"/>
              <a:t>While some would like to aim for League 2, most believe it is a realistic ambition to be a safe, National League club within the next five </a:t>
            </a:r>
            <a:r>
              <a:rPr sz="2800" dirty="0" smtClean="0"/>
              <a:t>years</a:t>
            </a:r>
          </a:p>
          <a:p>
            <a:pPr marL="264031" indent="-264031" defTabSz="352042">
              <a:spcBef>
                <a:spcPts val="500"/>
              </a:spcBef>
              <a:defRPr sz="1500"/>
            </a:pPr>
            <a:r>
              <a:rPr sz="2800" dirty="0"/>
              <a:t>AltyTV, Radio Robins and social media </a:t>
            </a:r>
            <a:r>
              <a:rPr sz="2800" dirty="0" smtClean="0"/>
              <a:t>presenc</a:t>
            </a:r>
            <a:r>
              <a:rPr lang="en-GB" sz="2800" dirty="0" err="1" smtClean="0"/>
              <a:t>e</a:t>
            </a:r>
            <a:endParaRPr sz="2800" dirty="0" smtClean="0"/>
          </a:p>
          <a:p>
            <a:pPr marL="264031" indent="-264031" defTabSz="352042">
              <a:spcBef>
                <a:spcPts val="500"/>
              </a:spcBef>
              <a:defRPr sz="1500"/>
            </a:pPr>
            <a:r>
              <a:rPr sz="2800" dirty="0"/>
              <a:t>The Club’s ladies and junior set-up is</a:t>
            </a:r>
            <a:r>
              <a:rPr sz="2800" dirty="0" smtClean="0"/>
              <a:t> </a:t>
            </a:r>
            <a:r>
              <a:rPr lang="en-GB" sz="2800" dirty="0" smtClean="0"/>
              <a:t>strong</a:t>
            </a:r>
            <a:r>
              <a:rPr sz="2800" dirty="0" smtClean="0"/>
              <a:t>, </a:t>
            </a:r>
            <a:r>
              <a:rPr sz="2800" dirty="0"/>
              <a:t>although the potential to exploit these links remains largely untapped</a:t>
            </a:r>
          </a:p>
          <a:p>
            <a:pPr marL="264031" indent="-264031" defTabSz="352042">
              <a:spcBef>
                <a:spcPts val="500"/>
              </a:spcBef>
              <a:defRPr sz="1500"/>
            </a:pPr>
            <a:r>
              <a:rPr sz="2800" dirty="0"/>
              <a:t>With no debt and an eighty year lease on a ground in an affluent area, the Club has every opportunity to survive and</a:t>
            </a:r>
            <a:r>
              <a:rPr sz="2800" dirty="0" smtClean="0"/>
              <a:t> </a:t>
            </a:r>
            <a:r>
              <a:rPr lang="en-GB" sz="2800" dirty="0" smtClean="0"/>
              <a:t>go from strength to strength</a:t>
            </a:r>
            <a:r>
              <a:rPr sz="2800" dirty="0" smtClean="0"/>
              <a:t> </a:t>
            </a:r>
            <a:r>
              <a:rPr sz="2800" dirty="0"/>
              <a:t>over the long term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Shape 115"/>
          <p:cNvSpPr>
            <a:spLocks noGrp="1"/>
          </p:cNvSpPr>
          <p:nvPr>
            <p:ph type="title"/>
          </p:nvPr>
        </p:nvSpPr>
        <p:spPr>
          <a:xfrm>
            <a:off x="457200" y="99168"/>
            <a:ext cx="8229600" cy="986138"/>
          </a:xfrm>
          <a:prstGeom prst="rect">
            <a:avLst/>
          </a:prstGeom>
        </p:spPr>
        <p:txBody>
          <a:bodyPr/>
          <a:lstStyle/>
          <a:p>
            <a:r>
              <a:rPr b="1" dirty="0">
                <a:solidFill>
                  <a:srgbClr val="FF0000"/>
                </a:solidFill>
              </a:rPr>
              <a:t>Weaknesses/Threats</a:t>
            </a:r>
          </a:p>
        </p:txBody>
      </p:sp>
      <p:sp>
        <p:nvSpPr>
          <p:cNvPr id="116" name="Shape 116"/>
          <p:cNvSpPr>
            <a:spLocks noGrp="1"/>
          </p:cNvSpPr>
          <p:nvPr>
            <p:ph type="body" idx="1"/>
          </p:nvPr>
        </p:nvSpPr>
        <p:spPr>
          <a:xfrm>
            <a:off x="457200" y="1230213"/>
            <a:ext cx="8229600" cy="5477868"/>
          </a:xfrm>
          <a:prstGeom prst="rect">
            <a:avLst/>
          </a:prstGeom>
        </p:spPr>
        <p:txBody>
          <a:bodyPr>
            <a:noAutofit/>
          </a:bodyPr>
          <a:lstStyle/>
          <a:p>
            <a:pPr marL="141549" indent="-141549" defTabSz="188732">
              <a:spcBef>
                <a:spcPts val="200"/>
              </a:spcBef>
              <a:defRPr sz="1248"/>
            </a:pPr>
            <a:r>
              <a:rPr sz="1700" dirty="0"/>
              <a:t>Performance on the pitch over recent seasons has not matched financial expenditure on the </a:t>
            </a:r>
            <a:r>
              <a:rPr sz="1700" dirty="0" smtClean="0"/>
              <a:t>team</a:t>
            </a:r>
          </a:p>
          <a:p>
            <a:pPr marL="141549" indent="-141549" defTabSz="188732">
              <a:spcBef>
                <a:spcPts val="200"/>
              </a:spcBef>
              <a:defRPr sz="1248"/>
            </a:pPr>
            <a:r>
              <a:rPr sz="1700" dirty="0"/>
              <a:t>Performance on the pitch this year has plumbed new</a:t>
            </a:r>
            <a:r>
              <a:rPr sz="1700" dirty="0" smtClean="0"/>
              <a:t> </a:t>
            </a:r>
            <a:r>
              <a:rPr lang="en-GB" sz="1700" dirty="0" smtClean="0"/>
              <a:t>depths. </a:t>
            </a:r>
            <a:r>
              <a:rPr sz="1700" dirty="0" smtClean="0"/>
              <a:t>Consequently </a:t>
            </a:r>
            <a:r>
              <a:rPr sz="1700" dirty="0"/>
              <a:t>there has been a loss of player connection with, and passion for, the </a:t>
            </a:r>
            <a:r>
              <a:rPr sz="1700" dirty="0" smtClean="0"/>
              <a:t>Club</a:t>
            </a:r>
          </a:p>
          <a:p>
            <a:pPr marL="141549" indent="-141549" defTabSz="188732">
              <a:spcBef>
                <a:spcPts val="200"/>
              </a:spcBef>
              <a:defRPr sz="1248"/>
            </a:pPr>
            <a:r>
              <a:rPr sz="1700" dirty="0"/>
              <a:t>The Board lacks structure, perceives itself to be weak and divided, and most others have lost confidence in the Board as a collective, whilst recognising the prodigious efforts which individuals expend on the Club’s </a:t>
            </a:r>
            <a:r>
              <a:rPr sz="1700" dirty="0" smtClean="0"/>
              <a:t>behalf</a:t>
            </a:r>
          </a:p>
          <a:p>
            <a:pPr marL="141549" indent="-141549" defTabSz="188732">
              <a:spcBef>
                <a:spcPts val="200"/>
              </a:spcBef>
              <a:defRPr sz="1248"/>
            </a:pPr>
            <a:r>
              <a:rPr lang="en-GB" sz="1700" dirty="0" smtClean="0"/>
              <a:t>T</a:t>
            </a:r>
            <a:r>
              <a:rPr sz="1700" dirty="0" smtClean="0"/>
              <a:t>he </a:t>
            </a:r>
            <a:r>
              <a:rPr sz="1700" b="1" dirty="0"/>
              <a:t>quality</a:t>
            </a:r>
            <a:r>
              <a:rPr sz="1700" dirty="0"/>
              <a:t>, not the amount, of communications and PR between</a:t>
            </a:r>
            <a:r>
              <a:rPr sz="1700" dirty="0" smtClean="0"/>
              <a:t> </a:t>
            </a:r>
            <a:r>
              <a:rPr lang="en-GB" sz="1700" dirty="0" smtClean="0"/>
              <a:t>supporters</a:t>
            </a:r>
            <a:r>
              <a:rPr sz="1700" dirty="0" smtClean="0"/>
              <a:t> </a:t>
            </a:r>
            <a:r>
              <a:rPr sz="1700" dirty="0"/>
              <a:t>and the Club is failing</a:t>
            </a:r>
            <a:r>
              <a:rPr sz="1700" dirty="0" smtClean="0"/>
              <a:t>.</a:t>
            </a:r>
          </a:p>
          <a:p>
            <a:pPr marL="141549" indent="-141549" defTabSz="188732">
              <a:spcBef>
                <a:spcPts val="200"/>
              </a:spcBef>
              <a:defRPr sz="1248"/>
            </a:pPr>
            <a:r>
              <a:rPr lang="en-GB" sz="1700" dirty="0" smtClean="0"/>
              <a:t>The </a:t>
            </a:r>
            <a:r>
              <a:rPr sz="1700" dirty="0" smtClean="0"/>
              <a:t>Club </a:t>
            </a:r>
            <a:r>
              <a:rPr sz="1700" dirty="0"/>
              <a:t>lacks diversity in many of its ways of operating and its “look and feel</a:t>
            </a:r>
            <a:r>
              <a:rPr sz="1700" dirty="0" smtClean="0"/>
              <a:t>”</a:t>
            </a:r>
            <a:endParaRPr lang="en-GB" sz="1700" dirty="0" smtClean="0"/>
          </a:p>
          <a:p>
            <a:pPr marL="141549" indent="-141549" defTabSz="188732">
              <a:spcBef>
                <a:spcPts val="200"/>
              </a:spcBef>
              <a:defRPr sz="1248"/>
            </a:pPr>
            <a:r>
              <a:rPr lang="en-US" sz="1700" dirty="0"/>
              <a:t>Throughout the entire club there can be seen to be a reluctance to accept new ideas and a lack of </a:t>
            </a:r>
            <a:r>
              <a:rPr lang="en-US" sz="1700" dirty="0" smtClean="0"/>
              <a:t>ambition</a:t>
            </a:r>
            <a:endParaRPr sz="1700" dirty="0" smtClean="0"/>
          </a:p>
          <a:p>
            <a:pPr marL="141549" indent="-141549" defTabSz="188732">
              <a:spcBef>
                <a:spcPts val="200"/>
              </a:spcBef>
              <a:defRPr sz="1248"/>
            </a:pPr>
            <a:r>
              <a:rPr sz="1700" dirty="0"/>
              <a:t>There is a general lack of forward planning (beyond one </a:t>
            </a:r>
            <a:r>
              <a:rPr sz="1700" dirty="0" smtClean="0"/>
              <a:t>year) </a:t>
            </a:r>
            <a:r>
              <a:rPr sz="1700" dirty="0"/>
              <a:t>evident throughout the entire club. As a consequence:</a:t>
            </a:r>
          </a:p>
          <a:p>
            <a:pPr marL="703082" lvl="1" indent="-514350" defTabSz="188732">
              <a:spcBef>
                <a:spcPts val="200"/>
              </a:spcBef>
              <a:buFont typeface="+mj-lt"/>
              <a:buAutoNum type="romanLcPeriod"/>
              <a:defRPr sz="1248"/>
            </a:pPr>
            <a:r>
              <a:rPr sz="1700" dirty="0"/>
              <a:t>The ground as a whole is starting to feel</a:t>
            </a:r>
            <a:r>
              <a:rPr sz="1700" dirty="0" smtClean="0"/>
              <a:t> </a:t>
            </a:r>
            <a:r>
              <a:rPr lang="en-GB" sz="1700" dirty="0" smtClean="0"/>
              <a:t>tired</a:t>
            </a:r>
            <a:endParaRPr sz="1700" dirty="0" smtClean="0"/>
          </a:p>
          <a:p>
            <a:pPr marL="703082" lvl="1" indent="-514350" defTabSz="188732">
              <a:spcBef>
                <a:spcPts val="200"/>
              </a:spcBef>
              <a:buFont typeface="+mj-lt"/>
              <a:buAutoNum type="romanLcPeriod"/>
              <a:defRPr sz="1248"/>
            </a:pPr>
            <a:r>
              <a:rPr lang="en-GB" sz="1700" dirty="0" smtClean="0"/>
              <a:t>I</a:t>
            </a:r>
            <a:r>
              <a:rPr sz="1700" dirty="0" smtClean="0"/>
              <a:t>nadequate </a:t>
            </a:r>
            <a:r>
              <a:rPr sz="1700" dirty="0"/>
              <a:t>succession planning has threatened the sustainability of</a:t>
            </a:r>
            <a:r>
              <a:rPr sz="1700" dirty="0" smtClean="0"/>
              <a:t> </a:t>
            </a:r>
            <a:r>
              <a:rPr lang="en-GB" sz="1700" dirty="0" smtClean="0"/>
              <a:t>the volunteer model</a:t>
            </a:r>
            <a:endParaRPr sz="1700" dirty="0" smtClean="0"/>
          </a:p>
          <a:p>
            <a:pPr marL="703082" lvl="1" indent="-514350" defTabSz="188732">
              <a:spcBef>
                <a:spcPts val="200"/>
              </a:spcBef>
              <a:buFont typeface="+mj-lt"/>
              <a:buAutoNum type="romanLcPeriod"/>
              <a:defRPr sz="1248"/>
            </a:pPr>
            <a:r>
              <a:rPr lang="en-GB" sz="1700" dirty="0" smtClean="0"/>
              <a:t>Current </a:t>
            </a:r>
            <a:r>
              <a:rPr sz="1700" dirty="0" smtClean="0"/>
              <a:t>commercial </a:t>
            </a:r>
            <a:r>
              <a:rPr sz="1700" dirty="0"/>
              <a:t>model of the Club may have reached its maximum </a:t>
            </a:r>
            <a:r>
              <a:rPr sz="1700" dirty="0" smtClean="0"/>
              <a:t>results</a:t>
            </a:r>
          </a:p>
          <a:p>
            <a:pPr marL="703082" lvl="1" indent="-514350" defTabSz="188732">
              <a:spcBef>
                <a:spcPts val="200"/>
              </a:spcBef>
              <a:buFont typeface="+mj-lt"/>
              <a:buAutoNum type="romanLcPeriod"/>
              <a:defRPr sz="1248"/>
            </a:pPr>
            <a:r>
              <a:rPr lang="en-GB" sz="1700" dirty="0" smtClean="0"/>
              <a:t>C</a:t>
            </a:r>
            <a:r>
              <a:rPr sz="1700" dirty="0" smtClean="0"/>
              <a:t>lub </a:t>
            </a:r>
            <a:r>
              <a:rPr sz="1700" dirty="0"/>
              <a:t>website is valued for its content but needs modernising with a major technology </a:t>
            </a:r>
            <a:r>
              <a:rPr sz="1700" dirty="0" smtClean="0"/>
              <a:t>refres</a:t>
            </a:r>
            <a:r>
              <a:rPr lang="en-GB" sz="1700" dirty="0" err="1" smtClean="0"/>
              <a:t>h</a:t>
            </a:r>
            <a:endParaRPr sz="17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n-US" b="1" dirty="0" smtClean="0">
                <a:solidFill>
                  <a:srgbClr val="FF0000"/>
                </a:solidFill>
              </a:rPr>
              <a:t>Where there are different views</a:t>
            </a:r>
            <a:endParaRPr lang="en-US" dirty="0"/>
          </a:p>
        </p:txBody>
      </p:sp>
      <p:sp>
        <p:nvSpPr>
          <p:cNvPr id="5" name="TextBox 4"/>
          <p:cNvSpPr txBox="1"/>
          <p:nvPr/>
        </p:nvSpPr>
        <p:spPr>
          <a:xfrm>
            <a:off x="462439" y="1600200"/>
            <a:ext cx="4033361" cy="1238801"/>
          </a:xfrm>
          <a:prstGeom prst="rect">
            <a:avLst/>
          </a:prstGeom>
          <a:noFill/>
        </p:spPr>
        <p:txBody>
          <a:bodyPr wrap="square" rtlCol="0">
            <a:spAutoFit/>
          </a:bodyPr>
          <a:lstStyle/>
          <a:p>
            <a:pPr marL="457200" indent="-457200">
              <a:buFont typeface="Arial"/>
              <a:buChar char="•"/>
            </a:pPr>
            <a:r>
              <a:rPr lang="en-US" sz="2400" dirty="0" smtClean="0"/>
              <a:t>Diffuse ownership, self reliance</a:t>
            </a:r>
          </a:p>
          <a:p>
            <a:pPr marL="457200" indent="-457200">
              <a:buFont typeface="Arial"/>
              <a:buChar char="•"/>
            </a:pPr>
            <a:endParaRPr lang="en-GB" sz="2400" dirty="0"/>
          </a:p>
        </p:txBody>
      </p:sp>
      <p:sp>
        <p:nvSpPr>
          <p:cNvPr id="6" name="TextBox 5"/>
          <p:cNvSpPr txBox="1"/>
          <p:nvPr/>
        </p:nvSpPr>
        <p:spPr>
          <a:xfrm>
            <a:off x="462439" y="2439106"/>
            <a:ext cx="4191000" cy="1200328"/>
          </a:xfrm>
          <a:prstGeom prst="rect">
            <a:avLst/>
          </a:prstGeom>
          <a:noFill/>
        </p:spPr>
        <p:txBody>
          <a:bodyPr wrap="square" rtlCol="0">
            <a:spAutoFit/>
          </a:bodyPr>
          <a:lstStyle/>
          <a:p>
            <a:pPr marL="457200" indent="-457200">
              <a:buFont typeface="Arial"/>
              <a:buChar char="•"/>
            </a:pPr>
            <a:r>
              <a:rPr lang="en-US" sz="2400" dirty="0" smtClean="0"/>
              <a:t>Embed the club in the heart of the community for the good of the football </a:t>
            </a:r>
            <a:endParaRPr lang="en-GB" sz="2400" dirty="0"/>
          </a:p>
        </p:txBody>
      </p:sp>
      <p:sp>
        <p:nvSpPr>
          <p:cNvPr id="7" name="TextBox 6"/>
          <p:cNvSpPr txBox="1"/>
          <p:nvPr/>
        </p:nvSpPr>
        <p:spPr>
          <a:xfrm>
            <a:off x="457200" y="4004101"/>
            <a:ext cx="4038600" cy="1569660"/>
          </a:xfrm>
          <a:prstGeom prst="rect">
            <a:avLst/>
          </a:prstGeom>
          <a:noFill/>
        </p:spPr>
        <p:txBody>
          <a:bodyPr wrap="square" rtlCol="0">
            <a:spAutoFit/>
          </a:bodyPr>
          <a:lstStyle/>
          <a:p>
            <a:pPr marL="457200" indent="-457200">
              <a:buFont typeface="Arial"/>
              <a:buChar char="•"/>
            </a:pPr>
            <a:r>
              <a:rPr lang="en-US" sz="2400" dirty="0" smtClean="0"/>
              <a:t>This survey has been a welcome opportunity to air my views</a:t>
            </a:r>
          </a:p>
          <a:p>
            <a:pPr marL="457200" indent="-457200">
              <a:buFont typeface="Arial"/>
              <a:buChar char="•"/>
            </a:pPr>
            <a:endParaRPr lang="en-GB" sz="2400" dirty="0"/>
          </a:p>
        </p:txBody>
      </p:sp>
      <p:sp>
        <p:nvSpPr>
          <p:cNvPr id="8" name="TextBox 7"/>
          <p:cNvSpPr txBox="1"/>
          <p:nvPr/>
        </p:nvSpPr>
        <p:spPr>
          <a:xfrm>
            <a:off x="457200" y="5112096"/>
            <a:ext cx="4038600" cy="830997"/>
          </a:xfrm>
          <a:prstGeom prst="rect">
            <a:avLst/>
          </a:prstGeom>
          <a:noFill/>
        </p:spPr>
        <p:txBody>
          <a:bodyPr wrap="square" rtlCol="0">
            <a:spAutoFit/>
          </a:bodyPr>
          <a:lstStyle/>
          <a:p>
            <a:pPr marL="457200" indent="-457200">
              <a:buFont typeface="Arial"/>
              <a:buChar char="•"/>
            </a:pPr>
            <a:r>
              <a:rPr lang="en-US" sz="2400" dirty="0" smtClean="0"/>
              <a:t>Family-friendly feel of the Club is what attracts me</a:t>
            </a:r>
            <a:endParaRPr lang="en-US" sz="2400" dirty="0"/>
          </a:p>
        </p:txBody>
      </p:sp>
      <p:sp>
        <p:nvSpPr>
          <p:cNvPr id="9" name="TextBox 8"/>
          <p:cNvSpPr txBox="1"/>
          <p:nvPr/>
        </p:nvSpPr>
        <p:spPr>
          <a:xfrm>
            <a:off x="4648200" y="1600200"/>
            <a:ext cx="4038600" cy="461665"/>
          </a:xfrm>
          <a:prstGeom prst="rect">
            <a:avLst/>
          </a:prstGeom>
          <a:noFill/>
        </p:spPr>
        <p:txBody>
          <a:bodyPr wrap="square" rtlCol="0">
            <a:spAutoFit/>
          </a:bodyPr>
          <a:lstStyle/>
          <a:p>
            <a:pPr marL="457200" indent="-457200">
              <a:buFont typeface="Arial"/>
              <a:buChar char="•"/>
            </a:pPr>
            <a:r>
              <a:rPr lang="en-US" sz="2400" dirty="0" smtClean="0"/>
              <a:t>Sell to an investor </a:t>
            </a:r>
            <a:endParaRPr lang="en-GB" sz="2400" dirty="0"/>
          </a:p>
        </p:txBody>
      </p:sp>
      <p:sp>
        <p:nvSpPr>
          <p:cNvPr id="10" name="TextBox 9"/>
          <p:cNvSpPr txBox="1"/>
          <p:nvPr/>
        </p:nvSpPr>
        <p:spPr>
          <a:xfrm>
            <a:off x="4648201" y="2439106"/>
            <a:ext cx="4038600" cy="1938992"/>
          </a:xfrm>
          <a:prstGeom prst="rect">
            <a:avLst/>
          </a:prstGeom>
          <a:noFill/>
        </p:spPr>
        <p:txBody>
          <a:bodyPr wrap="square" rtlCol="0">
            <a:spAutoFit/>
          </a:bodyPr>
          <a:lstStyle/>
          <a:p>
            <a:pPr marL="457200" indent="-457200">
              <a:buFont typeface="Arial"/>
              <a:buChar char="•"/>
            </a:pPr>
            <a:r>
              <a:rPr lang="en-US" sz="2400" dirty="0" smtClean="0"/>
              <a:t>Focus on the community has meant football affairs have suffered with catastrophic results</a:t>
            </a:r>
          </a:p>
          <a:p>
            <a:pPr marL="457200" indent="-457200">
              <a:buFont typeface="Arial"/>
              <a:buChar char="•"/>
            </a:pPr>
            <a:endParaRPr lang="en-GB" sz="2400" dirty="0"/>
          </a:p>
        </p:txBody>
      </p:sp>
      <p:sp>
        <p:nvSpPr>
          <p:cNvPr id="11" name="TextBox 10"/>
          <p:cNvSpPr txBox="1"/>
          <p:nvPr/>
        </p:nvSpPr>
        <p:spPr>
          <a:xfrm>
            <a:off x="4653440" y="4004101"/>
            <a:ext cx="4033362" cy="1569660"/>
          </a:xfrm>
          <a:prstGeom prst="rect">
            <a:avLst/>
          </a:prstGeom>
          <a:noFill/>
        </p:spPr>
        <p:txBody>
          <a:bodyPr wrap="square" rtlCol="0">
            <a:spAutoFit/>
          </a:bodyPr>
          <a:lstStyle/>
          <a:p>
            <a:pPr marL="457200" indent="-457200">
              <a:buFont typeface="Arial"/>
              <a:buChar char="•"/>
            </a:pPr>
            <a:r>
              <a:rPr lang="en-US" sz="2400" dirty="0" smtClean="0"/>
              <a:t>This survey has been boycotted by the (angry) majority of fans</a:t>
            </a:r>
          </a:p>
          <a:p>
            <a:pPr marL="342900" indent="-342900">
              <a:buFont typeface="Arial"/>
              <a:buChar char="•"/>
            </a:pPr>
            <a:endParaRPr lang="en-GB" sz="2400" dirty="0"/>
          </a:p>
        </p:txBody>
      </p:sp>
      <p:sp>
        <p:nvSpPr>
          <p:cNvPr id="12" name="TextBox 11"/>
          <p:cNvSpPr txBox="1"/>
          <p:nvPr/>
        </p:nvSpPr>
        <p:spPr>
          <a:xfrm>
            <a:off x="4653440" y="5158262"/>
            <a:ext cx="4033362" cy="1200328"/>
          </a:xfrm>
          <a:prstGeom prst="rect">
            <a:avLst/>
          </a:prstGeom>
          <a:noFill/>
        </p:spPr>
        <p:txBody>
          <a:bodyPr wrap="square" rtlCol="0">
            <a:spAutoFit/>
          </a:bodyPr>
          <a:lstStyle/>
          <a:p>
            <a:pPr marL="457200" indent="-457200">
              <a:buFont typeface="Arial"/>
              <a:buChar char="•"/>
            </a:pPr>
            <a:r>
              <a:rPr lang="en-US" sz="2400" dirty="0" smtClean="0"/>
              <a:t>The Club is very cliquey and I feel excluded</a:t>
            </a:r>
          </a:p>
          <a:p>
            <a:pPr marL="457200" indent="-457200">
              <a:buFont typeface="Arial"/>
              <a:buChar char="•"/>
            </a:pP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HOWEVER, ON BALANCE THE VIEW IS</a:t>
            </a:r>
            <a:br>
              <a:rPr lang="en-US" b="1" dirty="0" smtClean="0">
                <a:solidFill>
                  <a:srgbClr val="FF0000"/>
                </a:solidFill>
              </a:rPr>
            </a:br>
            <a:endParaRPr lang="en-US" b="1" dirty="0">
              <a:solidFill>
                <a:srgbClr val="FF0000"/>
              </a:solidFill>
            </a:endParaRPr>
          </a:p>
        </p:txBody>
      </p:sp>
      <p:sp>
        <p:nvSpPr>
          <p:cNvPr id="5" name="Content Placeholder 4"/>
          <p:cNvSpPr>
            <a:spLocks noGrp="1"/>
          </p:cNvSpPr>
          <p:nvPr>
            <p:ph idx="1"/>
          </p:nvPr>
        </p:nvSpPr>
        <p:spPr/>
        <p:txBody>
          <a:bodyPr>
            <a:normAutofit fontScale="92500"/>
          </a:bodyPr>
          <a:lstStyle/>
          <a:p>
            <a:r>
              <a:rPr lang="en-US" sz="2400" dirty="0" smtClean="0"/>
              <a:t>Don’t chase the ‘local </a:t>
            </a:r>
            <a:r>
              <a:rPr lang="en-US" sz="2400" dirty="0" err="1" smtClean="0"/>
              <a:t>Abramovich</a:t>
            </a:r>
            <a:r>
              <a:rPr lang="en-US" sz="2400" dirty="0" smtClean="0"/>
              <a:t>’ - but do use the existing structure to tap into the wealth of the area for strategic investment</a:t>
            </a:r>
          </a:p>
          <a:p>
            <a:r>
              <a:rPr lang="en-US" sz="2400" dirty="0" smtClean="0"/>
              <a:t>The football and community focus go hand in glove, but the priority focus should be, and crucially be seen to be, on the football with stronger football leadership and capability on the Board</a:t>
            </a:r>
          </a:p>
          <a:p>
            <a:r>
              <a:rPr lang="en-US" sz="2400" dirty="0" smtClean="0"/>
              <a:t>There is a minority of fans that are angry, who nonetheless care about the club and so should not be ignored. However, we believe even they can be won over with the right actions</a:t>
            </a:r>
          </a:p>
          <a:p>
            <a:r>
              <a:rPr lang="en-US" sz="2400" dirty="0" smtClean="0"/>
              <a:t>A more inclusive, diverse and meritocratic approach to selecting Board members and volunteers and interacting with stakeholders more generally is necessary to overcome the sense of </a:t>
            </a:r>
            <a:r>
              <a:rPr lang="en-US" sz="2400" dirty="0" err="1" smtClean="0"/>
              <a:t>cliqueiness</a:t>
            </a:r>
            <a:endParaRPr lang="en-US" sz="2400" dirty="0" smtClean="0"/>
          </a:p>
          <a:p>
            <a:endParaRPr lang="en-US" sz="2400" dirty="0" smtClean="0"/>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Shape 121"/>
          <p:cNvSpPr>
            <a:spLocks noGrp="1"/>
          </p:cNvSpPr>
          <p:nvPr>
            <p:ph type="title"/>
          </p:nvPr>
        </p:nvSpPr>
        <p:spPr>
          <a:xfrm>
            <a:off x="457200" y="274638"/>
            <a:ext cx="8229600" cy="1143001"/>
          </a:xfrm>
          <a:prstGeom prst="rect">
            <a:avLst/>
          </a:prstGeom>
        </p:spPr>
        <p:txBody>
          <a:bodyPr>
            <a:normAutofit fontScale="90000"/>
          </a:bodyPr>
          <a:lstStyle/>
          <a:p>
            <a:pPr defTabSz="370331">
              <a:defRPr sz="3500"/>
            </a:pPr>
            <a:r>
              <a:rPr b="1" dirty="0">
                <a:solidFill>
                  <a:srgbClr val="FF0000"/>
                </a:solidFill>
              </a:rPr>
              <a:t>And so….</a:t>
            </a:r>
          </a:p>
          <a:p>
            <a:pPr defTabSz="370331">
              <a:defRPr sz="3500"/>
            </a:pPr>
            <a:r>
              <a:rPr b="1" dirty="0">
                <a:solidFill>
                  <a:srgbClr val="FF0000"/>
                </a:solidFill>
              </a:rPr>
              <a:t>(based on the information provided)</a:t>
            </a:r>
          </a:p>
        </p:txBody>
      </p:sp>
      <p:sp>
        <p:nvSpPr>
          <p:cNvPr id="122" name="Shape 122"/>
          <p:cNvSpPr>
            <a:spLocks noGrp="1"/>
          </p:cNvSpPr>
          <p:nvPr>
            <p:ph type="body" idx="1"/>
          </p:nvPr>
        </p:nvSpPr>
        <p:spPr>
          <a:xfrm>
            <a:off x="457200" y="1600200"/>
            <a:ext cx="8229600" cy="4525963"/>
          </a:xfrm>
          <a:prstGeom prst="rect">
            <a:avLst/>
          </a:prstGeom>
        </p:spPr>
        <p:txBody>
          <a:bodyPr>
            <a:noAutofit/>
          </a:bodyPr>
          <a:lstStyle/>
          <a:p>
            <a:pPr marL="514350" indent="-514350" defTabSz="211957">
              <a:spcBef>
                <a:spcPts val="300"/>
              </a:spcBef>
              <a:buFont typeface="+mj-lt"/>
              <a:buAutoNum type="arabicPeriod"/>
              <a:defRPr sz="1220"/>
            </a:pPr>
            <a:r>
              <a:rPr sz="2600" dirty="0"/>
              <a:t>Don’t throw the baby out with the bathwater. Restate the essence of the Club according to</a:t>
            </a:r>
            <a:r>
              <a:rPr sz="2600" dirty="0" smtClean="0"/>
              <a:t> </a:t>
            </a:r>
            <a:r>
              <a:rPr lang="en-GB" sz="2600" dirty="0" smtClean="0"/>
              <a:t>its key</a:t>
            </a:r>
            <a:r>
              <a:rPr sz="2600" dirty="0" smtClean="0"/>
              <a:t> </a:t>
            </a:r>
            <a:r>
              <a:rPr sz="2600" dirty="0"/>
              <a:t>principles:</a:t>
            </a:r>
            <a:endParaRPr sz="2600" dirty="0" smtClean="0"/>
          </a:p>
          <a:p>
            <a:pPr marL="901700" lvl="1" indent="-514350" defTabSz="211957">
              <a:spcBef>
                <a:spcPts val="300"/>
              </a:spcBef>
              <a:buFont typeface="+mj-lt"/>
              <a:buAutoNum type="alphaLcPeriod"/>
              <a:defRPr sz="1220"/>
            </a:pPr>
            <a:r>
              <a:rPr lang="en-GB" sz="2600" dirty="0" smtClean="0"/>
              <a:t>F</a:t>
            </a:r>
            <a:r>
              <a:rPr sz="2600" dirty="0" smtClean="0"/>
              <a:t>ootball </a:t>
            </a:r>
            <a:r>
              <a:rPr sz="2600" dirty="0"/>
              <a:t>first </a:t>
            </a:r>
            <a:r>
              <a:rPr sz="2600" dirty="0" smtClean="0"/>
              <a:t>(</a:t>
            </a:r>
            <a:r>
              <a:rPr lang="en-US" sz="2600" dirty="0" smtClean="0"/>
              <a:t>prioritising men’s 1st team, but also with further development of women’s/junior teams)</a:t>
            </a:r>
            <a:r>
              <a:rPr lang="en-GB" sz="2600" dirty="0" smtClean="0"/>
              <a:t> </a:t>
            </a:r>
            <a:endParaRPr sz="2600" dirty="0" smtClean="0"/>
          </a:p>
          <a:p>
            <a:pPr marL="901700" lvl="1" indent="-514350" defTabSz="211957">
              <a:spcBef>
                <a:spcPts val="300"/>
              </a:spcBef>
              <a:buFont typeface="+mj-lt"/>
              <a:buAutoNum type="alphaLcPeriod"/>
              <a:defRPr sz="1220"/>
            </a:pPr>
            <a:r>
              <a:rPr lang="en-GB" sz="2600" dirty="0" smtClean="0"/>
              <a:t>A</a:t>
            </a:r>
            <a:r>
              <a:rPr sz="2600" dirty="0" smtClean="0"/>
              <a:t> </a:t>
            </a:r>
            <a:r>
              <a:rPr sz="2600" dirty="0"/>
              <a:t>history and ethos to be proud of</a:t>
            </a:r>
            <a:endParaRPr sz="2600" dirty="0" smtClean="0"/>
          </a:p>
          <a:p>
            <a:pPr marL="901700" lvl="1" indent="-514350" defTabSz="211957">
              <a:spcBef>
                <a:spcPts val="300"/>
              </a:spcBef>
              <a:buFont typeface="+mj-lt"/>
              <a:buAutoNum type="alphaLcPeriod"/>
              <a:defRPr sz="1220"/>
            </a:pPr>
            <a:r>
              <a:rPr lang="en-GB" sz="2600" dirty="0" smtClean="0"/>
              <a:t>F</a:t>
            </a:r>
            <a:r>
              <a:rPr sz="2600" dirty="0" smtClean="0"/>
              <a:t>inancially </a:t>
            </a:r>
            <a:r>
              <a:rPr sz="2600" dirty="0"/>
              <a:t>sound - short and long term</a:t>
            </a:r>
            <a:endParaRPr sz="2600" dirty="0" smtClean="0"/>
          </a:p>
          <a:p>
            <a:pPr marL="901700" lvl="1" indent="-514350" defTabSz="211957">
              <a:spcBef>
                <a:spcPts val="300"/>
              </a:spcBef>
              <a:buFont typeface="+mj-lt"/>
              <a:buAutoNum type="alphaLcPeriod"/>
              <a:defRPr sz="1220"/>
            </a:pPr>
            <a:r>
              <a:rPr lang="en-GB" sz="2600" dirty="0" smtClean="0"/>
              <a:t>V</a:t>
            </a:r>
            <a:r>
              <a:rPr sz="2600" dirty="0" smtClean="0"/>
              <a:t>olunteer led</a:t>
            </a:r>
            <a:r>
              <a:rPr lang="en-GB" sz="2600" dirty="0" smtClean="0"/>
              <a:t> club</a:t>
            </a:r>
            <a:r>
              <a:rPr sz="2600" dirty="0" smtClean="0"/>
              <a:t>, </a:t>
            </a:r>
            <a:r>
              <a:rPr sz="2600" dirty="0"/>
              <a:t>part-time playing model</a:t>
            </a:r>
            <a:endParaRPr sz="2600" dirty="0" smtClean="0"/>
          </a:p>
          <a:p>
            <a:pPr marL="901700" lvl="1" indent="-514350" defTabSz="211957">
              <a:spcBef>
                <a:spcPts val="300"/>
              </a:spcBef>
              <a:buFont typeface="+mj-lt"/>
              <a:buAutoNum type="alphaLcPeriod"/>
              <a:defRPr sz="1220"/>
            </a:pPr>
            <a:r>
              <a:rPr lang="en-GB" sz="2600" dirty="0" smtClean="0"/>
              <a:t>S</a:t>
            </a:r>
            <a:r>
              <a:rPr sz="2600" dirty="0" smtClean="0"/>
              <a:t>trong </a:t>
            </a:r>
            <a:r>
              <a:rPr sz="2600" dirty="0"/>
              <a:t>and growing links to the local community</a:t>
            </a:r>
            <a:endParaRPr sz="2600" dirty="0" smtClean="0"/>
          </a:p>
          <a:p>
            <a:pPr marL="901700" lvl="1" indent="-514350" defTabSz="211957">
              <a:spcBef>
                <a:spcPts val="300"/>
              </a:spcBef>
              <a:buFont typeface="+mj-lt"/>
              <a:buAutoNum type="alphaLcPeriod"/>
              <a:defRPr sz="1220"/>
            </a:pPr>
            <a:r>
              <a:rPr lang="en-GB" sz="2600" dirty="0" smtClean="0"/>
              <a:t>I</a:t>
            </a:r>
            <a:r>
              <a:rPr sz="2600" dirty="0" smtClean="0"/>
              <a:t>nnovation </a:t>
            </a:r>
            <a:r>
              <a:rPr sz="2600" dirty="0"/>
              <a:t>(e.g. CSH, AltyTV/RR/social media)</a:t>
            </a:r>
            <a:endParaRPr sz="2600" dirty="0" smtClean="0"/>
          </a:p>
          <a:p>
            <a:pPr marL="901700" lvl="1" indent="-514350" defTabSz="211957">
              <a:spcBef>
                <a:spcPts val="300"/>
              </a:spcBef>
              <a:buFont typeface="+mj-lt"/>
              <a:buAutoNum type="alphaLcPeriod"/>
              <a:defRPr sz="1220"/>
            </a:pPr>
            <a:r>
              <a:rPr lang="en-GB" sz="2600" dirty="0" smtClean="0"/>
              <a:t>S</a:t>
            </a:r>
            <a:r>
              <a:rPr sz="2600" dirty="0" smtClean="0"/>
              <a:t>tability </a:t>
            </a:r>
            <a:r>
              <a:rPr sz="2600" dirty="0"/>
              <a:t>over the long </a:t>
            </a:r>
            <a:r>
              <a:rPr sz="2600" dirty="0" smtClean="0"/>
              <a:t>term</a:t>
            </a:r>
            <a:endParaRPr sz="2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14961</TotalTime>
  <Words>906</Words>
  <Application>Microsoft Office PowerPoint</Application>
  <PresentationFormat>On-screen Show (4:3)</PresentationFormat>
  <Paragraphs>83</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Altrincham Football Club</vt:lpstr>
      <vt:lpstr>A Mistake</vt:lpstr>
      <vt:lpstr>Correction</vt:lpstr>
      <vt:lpstr>Strategic Review – Background</vt:lpstr>
      <vt:lpstr>Strengths/Opportunities</vt:lpstr>
      <vt:lpstr>Weaknesses/Threats</vt:lpstr>
      <vt:lpstr>Where there are different views</vt:lpstr>
      <vt:lpstr>HOWEVER, ON BALANCE THE VIEW IS </vt:lpstr>
      <vt:lpstr>And so…. (based on the information provided)</vt:lpstr>
      <vt:lpstr>And so…. (based on the information provided)</vt:lpstr>
      <vt:lpstr>Strategic Review –  Closing Remarks</vt:lpstr>
      <vt:lpstr>Altrincham Football Club Strategic Review </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Altrincham Football Club</dc:title>
  <dc:creator>Peter Foster</dc:creator>
  <cp:lastModifiedBy>JL</cp:lastModifiedBy>
  <cp:revision>75</cp:revision>
  <cp:lastPrinted>2017-01-09T21:26:01Z</cp:lastPrinted>
  <dcterms:created xsi:type="dcterms:W3CDTF">2017-02-25T13:09:41Z</dcterms:created>
  <dcterms:modified xsi:type="dcterms:W3CDTF">2017-02-27T19:31:20Z</dcterms:modified>
</cp:coreProperties>
</file>